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79" autoAdjust="0"/>
    <p:restoredTop sz="92486" autoAdjust="0"/>
  </p:normalViewPr>
  <p:slideViewPr>
    <p:cSldViewPr>
      <p:cViewPr varScale="1">
        <p:scale>
          <a:sx n="107" d="100"/>
          <a:sy n="107" d="100"/>
        </p:scale>
        <p:origin x="20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107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260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519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0402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3274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480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132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4113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815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125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261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3745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8253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2124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0858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0482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966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7264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0565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156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5119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41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7419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286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0902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6330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8992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5767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6975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3396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0145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460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279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58539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0136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73352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21765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5919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518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766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59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07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094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227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615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641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87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175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098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Identifying Common Sentence Errors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967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Comma Splices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8601" y="2087940"/>
            <a:ext cx="2057400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>
                <a:solidFill>
                  <a:srgbClr val="323542"/>
                </a:solidFill>
              </a:rPr>
              <a:t>Corrected</a:t>
            </a:r>
          </a:p>
          <a:p>
            <a:pPr algn="r"/>
            <a:endParaRPr lang="en-US" sz="2400" b="1" dirty="0">
              <a:solidFill>
                <a:srgbClr val="323542"/>
              </a:solidFill>
            </a:endParaRPr>
          </a:p>
          <a:p>
            <a:pPr algn="r"/>
            <a:endParaRPr lang="en-US" sz="2400" b="1" dirty="0">
              <a:solidFill>
                <a:srgbClr val="323542"/>
              </a:solidFill>
            </a:endParaRPr>
          </a:p>
          <a:p>
            <a:pPr algn="r"/>
            <a:r>
              <a:rPr lang="en-US" sz="2400" b="1" dirty="0">
                <a:solidFill>
                  <a:srgbClr val="323542"/>
                </a:solidFill>
              </a:rPr>
              <a:t>Corrected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98560" y="2101334"/>
            <a:ext cx="6156960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323542"/>
                </a:solidFill>
              </a:rPr>
              <a:t>My roommate baked cookies last night</a:t>
            </a:r>
            <a:r>
              <a:rPr lang="en-US" sz="2400" b="1" dirty="0">
                <a:solidFill>
                  <a:srgbClr val="323542"/>
                </a:solidFill>
              </a:rPr>
              <a:t>;</a:t>
            </a:r>
            <a:r>
              <a:rPr lang="en-US" sz="2400" dirty="0">
                <a:solidFill>
                  <a:srgbClr val="323542"/>
                </a:solidFill>
              </a:rPr>
              <a:t> we ate all of them by the next day.</a:t>
            </a:r>
          </a:p>
          <a:p>
            <a:endParaRPr lang="en-US" sz="2400" dirty="0">
              <a:solidFill>
                <a:srgbClr val="323542"/>
              </a:solidFill>
            </a:endParaRPr>
          </a:p>
          <a:p>
            <a:r>
              <a:rPr lang="en-US" sz="2400" dirty="0">
                <a:solidFill>
                  <a:srgbClr val="323542"/>
                </a:solidFill>
              </a:rPr>
              <a:t>I knew it was going to rain today</a:t>
            </a:r>
            <a:r>
              <a:rPr lang="en-US" sz="2400" b="1" dirty="0">
                <a:solidFill>
                  <a:srgbClr val="323542"/>
                </a:solidFill>
              </a:rPr>
              <a:t>, but</a:t>
            </a:r>
            <a:r>
              <a:rPr lang="en-US" sz="2400" dirty="0">
                <a:solidFill>
                  <a:srgbClr val="323542"/>
                </a:solidFill>
              </a:rPr>
              <a:t> I completely forgot my umbrella.</a:t>
            </a:r>
          </a:p>
        </p:txBody>
      </p:sp>
    </p:spTree>
    <p:extLst>
      <p:ext uri="{BB962C8B-B14F-4D97-AF65-F5344CB8AC3E}">
        <p14:creationId xmlns:p14="http://schemas.microsoft.com/office/powerpoint/2010/main" val="1032992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761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Three Main Types of Sentence Errors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4074805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white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prstClr val="black"/>
                  </a:solidFill>
                </a:rPr>
                <a:t>Comma splices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922" y="282835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prstClr val="black"/>
                  </a:solidFill>
                </a:rPr>
                <a:t>Fused sentences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prstClr val="black"/>
                  </a:solidFill>
                </a:rPr>
                <a:t>Fragments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0307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Fragments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7707" y="2595771"/>
            <a:ext cx="1750491" cy="10618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Phrase</a:t>
            </a:r>
          </a:p>
          <a:p>
            <a:pPr algn="r">
              <a:spcAft>
                <a:spcPts val="1800"/>
              </a:spcAft>
            </a:pPr>
            <a:r>
              <a:rPr lang="en-US" sz="2400" b="1" dirty="0">
                <a:solidFill>
                  <a:srgbClr val="323542"/>
                </a:solidFill>
              </a:rPr>
              <a:t>Phrase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98560" y="2590800"/>
            <a:ext cx="6156960" cy="143116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Hoping to get tickets to the concert.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One of the most prestigious design schools in the country, the Morris Institute for Design.</a:t>
            </a:r>
          </a:p>
        </p:txBody>
      </p:sp>
    </p:spTree>
    <p:extLst>
      <p:ext uri="{BB962C8B-B14F-4D97-AF65-F5344CB8AC3E}">
        <p14:creationId xmlns:p14="http://schemas.microsoft.com/office/powerpoint/2010/main" val="2557430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Fragments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7707" y="2286000"/>
            <a:ext cx="175049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>
                <a:solidFill>
                  <a:srgbClr val="323542"/>
                </a:solidFill>
              </a:rPr>
              <a:t>Corrected</a:t>
            </a:r>
          </a:p>
          <a:p>
            <a:pPr algn="r"/>
            <a:endParaRPr lang="en-US" sz="2400" b="1" dirty="0">
              <a:solidFill>
                <a:srgbClr val="323542"/>
              </a:solidFill>
            </a:endParaRPr>
          </a:p>
          <a:p>
            <a:pPr algn="r"/>
            <a:endParaRPr lang="en-US" sz="2400" b="1" dirty="0">
              <a:solidFill>
                <a:srgbClr val="323542"/>
              </a:solidFill>
            </a:endParaRPr>
          </a:p>
          <a:p>
            <a:pPr algn="r"/>
            <a:r>
              <a:rPr lang="en-US" sz="2400" b="1" dirty="0">
                <a:solidFill>
                  <a:srgbClr val="323542"/>
                </a:solidFill>
              </a:rPr>
              <a:t>Corrected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98560" y="2292950"/>
            <a:ext cx="6156960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>
                <a:solidFill>
                  <a:srgbClr val="323542"/>
                </a:solidFill>
              </a:rPr>
              <a:t>All of the people in line were </a:t>
            </a:r>
            <a:r>
              <a:rPr lang="en-US" sz="2400" dirty="0">
                <a:solidFill>
                  <a:srgbClr val="323542"/>
                </a:solidFill>
              </a:rPr>
              <a:t>hoping to get tickets to the concert.</a:t>
            </a:r>
          </a:p>
          <a:p>
            <a:endParaRPr lang="en-US" sz="2400" dirty="0">
              <a:solidFill>
                <a:srgbClr val="323542"/>
              </a:solidFill>
            </a:endParaRPr>
          </a:p>
          <a:p>
            <a:r>
              <a:rPr lang="en-US" sz="2400" dirty="0">
                <a:solidFill>
                  <a:srgbClr val="323542"/>
                </a:solidFill>
              </a:rPr>
              <a:t>One of the most prestigious design schools in the country </a:t>
            </a:r>
            <a:r>
              <a:rPr lang="en-US" sz="2400" b="1" dirty="0">
                <a:solidFill>
                  <a:srgbClr val="323542"/>
                </a:solidFill>
              </a:rPr>
              <a:t>is </a:t>
            </a:r>
            <a:r>
              <a:rPr lang="en-US" sz="2400" dirty="0">
                <a:solidFill>
                  <a:srgbClr val="323542"/>
                </a:solidFill>
              </a:rPr>
              <a:t>the Morris Institute for Design.</a:t>
            </a:r>
          </a:p>
        </p:txBody>
      </p:sp>
    </p:spTree>
    <p:extLst>
      <p:ext uri="{BB962C8B-B14F-4D97-AF65-F5344CB8AC3E}">
        <p14:creationId xmlns:p14="http://schemas.microsoft.com/office/powerpoint/2010/main" val="1050484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Fragments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35509" y="2252008"/>
            <a:ext cx="1750491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>
                <a:solidFill>
                  <a:srgbClr val="323542"/>
                </a:solidFill>
              </a:rPr>
              <a:t>Dependent Clause</a:t>
            </a:r>
          </a:p>
          <a:p>
            <a:pPr algn="r"/>
            <a:endParaRPr lang="en-US" sz="2400" b="1" dirty="0">
              <a:solidFill>
                <a:srgbClr val="323542"/>
              </a:solidFill>
            </a:endParaRPr>
          </a:p>
          <a:p>
            <a:pPr algn="r"/>
            <a:r>
              <a:rPr lang="en-US" sz="2400" b="1" dirty="0">
                <a:solidFill>
                  <a:srgbClr val="323542"/>
                </a:solidFill>
              </a:rPr>
              <a:t>Dependent Clause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98560" y="2286000"/>
            <a:ext cx="6156960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323542"/>
                </a:solidFill>
              </a:rPr>
              <a:t>That the artist’s recent work had caused controversy in the community.</a:t>
            </a:r>
          </a:p>
          <a:p>
            <a:endParaRPr lang="en-US" sz="2400" dirty="0">
              <a:solidFill>
                <a:srgbClr val="323542"/>
              </a:solidFill>
            </a:endParaRPr>
          </a:p>
          <a:p>
            <a:r>
              <a:rPr lang="en-US" sz="2400" dirty="0">
                <a:solidFill>
                  <a:srgbClr val="323542"/>
                </a:solidFill>
              </a:rPr>
              <a:t>Since I woke up two hours early.</a:t>
            </a:r>
          </a:p>
        </p:txBody>
      </p:sp>
    </p:spTree>
    <p:extLst>
      <p:ext uri="{BB962C8B-B14F-4D97-AF65-F5344CB8AC3E}">
        <p14:creationId xmlns:p14="http://schemas.microsoft.com/office/powerpoint/2010/main" val="3035139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Fragments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35509" y="2252008"/>
            <a:ext cx="1750491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>
                <a:solidFill>
                  <a:srgbClr val="323542"/>
                </a:solidFill>
              </a:rPr>
              <a:t>Dependent Clause</a:t>
            </a:r>
          </a:p>
          <a:p>
            <a:pPr algn="r"/>
            <a:endParaRPr lang="en-US" sz="2400" b="1" dirty="0">
              <a:solidFill>
                <a:srgbClr val="323542"/>
              </a:solidFill>
            </a:endParaRPr>
          </a:p>
          <a:p>
            <a:pPr algn="r"/>
            <a:r>
              <a:rPr lang="en-US" sz="2400" b="1" dirty="0">
                <a:solidFill>
                  <a:srgbClr val="323542"/>
                </a:solidFill>
              </a:rPr>
              <a:t>Dependent Clause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98560" y="2286000"/>
            <a:ext cx="6156960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strike="sngStrike" dirty="0">
                <a:solidFill>
                  <a:srgbClr val="323542"/>
                </a:solidFill>
              </a:rPr>
              <a:t>That</a:t>
            </a:r>
            <a:r>
              <a:rPr lang="en-US" sz="2400" dirty="0">
                <a:solidFill>
                  <a:srgbClr val="323542"/>
                </a:solidFill>
              </a:rPr>
              <a:t> The artist’s recent work had caused controversy in the community.</a:t>
            </a:r>
          </a:p>
          <a:p>
            <a:endParaRPr lang="en-US" sz="2400" dirty="0">
              <a:solidFill>
                <a:srgbClr val="323542"/>
              </a:solidFill>
            </a:endParaRPr>
          </a:p>
          <a:p>
            <a:r>
              <a:rPr lang="en-US" sz="2400" dirty="0">
                <a:solidFill>
                  <a:srgbClr val="323542"/>
                </a:solidFill>
              </a:rPr>
              <a:t>Since I woke up two hours early</a:t>
            </a:r>
            <a:r>
              <a:rPr lang="en-US" sz="2400" b="1" dirty="0">
                <a:solidFill>
                  <a:srgbClr val="323542"/>
                </a:solidFill>
              </a:rPr>
              <a:t>, I had time to clean the house before coming to class.</a:t>
            </a: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020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Fused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35509" y="2087940"/>
            <a:ext cx="175049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>
                <a:solidFill>
                  <a:srgbClr val="323542"/>
                </a:solidFill>
              </a:rPr>
              <a:t>Fused</a:t>
            </a:r>
          </a:p>
          <a:p>
            <a:pPr algn="r"/>
            <a:endParaRPr lang="en-US" sz="2400" b="1" dirty="0">
              <a:solidFill>
                <a:srgbClr val="323542"/>
              </a:solidFill>
            </a:endParaRPr>
          </a:p>
          <a:p>
            <a:pPr algn="r"/>
            <a:endParaRPr lang="en-US" sz="2400" b="1" dirty="0">
              <a:solidFill>
                <a:srgbClr val="323542"/>
              </a:solidFill>
            </a:endParaRPr>
          </a:p>
          <a:p>
            <a:pPr algn="r"/>
            <a:r>
              <a:rPr lang="en-US" sz="2400" b="1" dirty="0">
                <a:solidFill>
                  <a:srgbClr val="323542"/>
                </a:solidFill>
              </a:rPr>
              <a:t>Fused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98560" y="2101334"/>
            <a:ext cx="6156960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323542"/>
                </a:solidFill>
              </a:rPr>
              <a:t>The magician dropped into the tank of freezing water and the audience gasped in surprise.</a:t>
            </a:r>
          </a:p>
          <a:p>
            <a:endParaRPr lang="en-US" sz="2400" dirty="0">
              <a:solidFill>
                <a:srgbClr val="323542"/>
              </a:solidFill>
            </a:endParaRPr>
          </a:p>
          <a:p>
            <a:r>
              <a:rPr lang="en-US" sz="2400" dirty="0">
                <a:solidFill>
                  <a:srgbClr val="323542"/>
                </a:solidFill>
              </a:rPr>
              <a:t>The librarian raised her eyebrows when I returned the book it was very overdue.</a:t>
            </a:r>
          </a:p>
        </p:txBody>
      </p:sp>
    </p:spTree>
    <p:extLst>
      <p:ext uri="{BB962C8B-B14F-4D97-AF65-F5344CB8AC3E}">
        <p14:creationId xmlns:p14="http://schemas.microsoft.com/office/powerpoint/2010/main" val="2972514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Fused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35509" y="2087940"/>
            <a:ext cx="175049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>
                <a:solidFill>
                  <a:srgbClr val="323542"/>
                </a:solidFill>
              </a:rPr>
              <a:t>Corrected</a:t>
            </a:r>
          </a:p>
          <a:p>
            <a:pPr algn="r"/>
            <a:endParaRPr lang="en-US" sz="2400" b="1" dirty="0">
              <a:solidFill>
                <a:srgbClr val="323542"/>
              </a:solidFill>
            </a:endParaRPr>
          </a:p>
          <a:p>
            <a:pPr algn="r"/>
            <a:endParaRPr lang="en-US" sz="2400" b="1" dirty="0">
              <a:solidFill>
                <a:srgbClr val="323542"/>
              </a:solidFill>
            </a:endParaRPr>
          </a:p>
          <a:p>
            <a:pPr algn="r"/>
            <a:r>
              <a:rPr lang="en-US" sz="2400" b="1" dirty="0">
                <a:solidFill>
                  <a:srgbClr val="323542"/>
                </a:solidFill>
              </a:rPr>
              <a:t>Corrected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98560" y="2101334"/>
            <a:ext cx="6156960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323542"/>
                </a:solidFill>
              </a:rPr>
              <a:t>The magician dropped into the tank of freezing water</a:t>
            </a:r>
            <a:r>
              <a:rPr lang="en-US" sz="2400" b="1" dirty="0">
                <a:solidFill>
                  <a:srgbClr val="323542"/>
                </a:solidFill>
              </a:rPr>
              <a:t>, and </a:t>
            </a:r>
            <a:r>
              <a:rPr lang="en-US" sz="2400" dirty="0">
                <a:solidFill>
                  <a:srgbClr val="323542"/>
                </a:solidFill>
              </a:rPr>
              <a:t>the audience gasped in surprise.</a:t>
            </a:r>
          </a:p>
          <a:p>
            <a:endParaRPr lang="en-US" sz="2400" dirty="0">
              <a:solidFill>
                <a:srgbClr val="323542"/>
              </a:solidFill>
            </a:endParaRPr>
          </a:p>
          <a:p>
            <a:r>
              <a:rPr lang="en-US" sz="2400" dirty="0">
                <a:solidFill>
                  <a:srgbClr val="323542"/>
                </a:solidFill>
              </a:rPr>
              <a:t>The librarian raised her eyebrows when I returned the book</a:t>
            </a:r>
            <a:r>
              <a:rPr lang="en-US" sz="2400" b="1" dirty="0">
                <a:solidFill>
                  <a:srgbClr val="323542"/>
                </a:solidFill>
              </a:rPr>
              <a:t>;</a:t>
            </a:r>
            <a:r>
              <a:rPr lang="en-US" sz="2400" dirty="0">
                <a:solidFill>
                  <a:srgbClr val="323542"/>
                </a:solidFill>
              </a:rPr>
              <a:t> it was very overdue.</a:t>
            </a:r>
          </a:p>
        </p:txBody>
      </p:sp>
    </p:spTree>
    <p:extLst>
      <p:ext uri="{BB962C8B-B14F-4D97-AF65-F5344CB8AC3E}">
        <p14:creationId xmlns:p14="http://schemas.microsoft.com/office/powerpoint/2010/main" val="190416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Comma Splices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8601" y="2087940"/>
            <a:ext cx="2057400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>
                <a:solidFill>
                  <a:srgbClr val="323542"/>
                </a:solidFill>
              </a:rPr>
              <a:t>Comma Splice</a:t>
            </a:r>
          </a:p>
          <a:p>
            <a:pPr algn="r"/>
            <a:endParaRPr lang="en-US" sz="2400" b="1" dirty="0">
              <a:solidFill>
                <a:srgbClr val="323542"/>
              </a:solidFill>
            </a:endParaRPr>
          </a:p>
          <a:p>
            <a:pPr algn="r"/>
            <a:endParaRPr lang="en-US" sz="2400" b="1" dirty="0">
              <a:solidFill>
                <a:srgbClr val="323542"/>
              </a:solidFill>
            </a:endParaRPr>
          </a:p>
          <a:p>
            <a:pPr algn="r"/>
            <a:r>
              <a:rPr lang="en-US" sz="2400" b="1" dirty="0">
                <a:solidFill>
                  <a:srgbClr val="323542"/>
                </a:solidFill>
              </a:rPr>
              <a:t>Comma Splice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98560" y="2101334"/>
            <a:ext cx="6156960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323542"/>
                </a:solidFill>
              </a:rPr>
              <a:t>My roommate baked cookies last night, we ate all of them by the next day.</a:t>
            </a:r>
          </a:p>
          <a:p>
            <a:endParaRPr lang="en-US" sz="2400" dirty="0">
              <a:solidFill>
                <a:srgbClr val="323542"/>
              </a:solidFill>
            </a:endParaRPr>
          </a:p>
          <a:p>
            <a:r>
              <a:rPr lang="en-US" sz="2400" dirty="0">
                <a:solidFill>
                  <a:srgbClr val="323542"/>
                </a:solidFill>
              </a:rPr>
              <a:t>I knew it was going to rain today, I completely forgot my umbrella.</a:t>
            </a:r>
          </a:p>
        </p:txBody>
      </p:sp>
    </p:spTree>
    <p:extLst>
      <p:ext uri="{BB962C8B-B14F-4D97-AF65-F5344CB8AC3E}">
        <p14:creationId xmlns:p14="http://schemas.microsoft.com/office/powerpoint/2010/main" val="244206593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309</Words>
  <Application>Microsoft Office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1_Office Theme</vt:lpstr>
      <vt:lpstr>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Clark</cp:lastModifiedBy>
  <cp:revision>5</cp:revision>
  <dcterms:created xsi:type="dcterms:W3CDTF">2015-06-26T21:27:09Z</dcterms:created>
  <dcterms:modified xsi:type="dcterms:W3CDTF">2018-05-04T19:02:36Z</dcterms:modified>
</cp:coreProperties>
</file>